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8" r:id="rId4"/>
    <p:sldId id="283" r:id="rId5"/>
    <p:sldId id="264" r:id="rId6"/>
    <p:sldId id="288" r:id="rId7"/>
    <p:sldId id="289" r:id="rId8"/>
    <p:sldId id="322" r:id="rId9"/>
    <p:sldId id="323" r:id="rId10"/>
    <p:sldId id="324" r:id="rId11"/>
    <p:sldId id="306" r:id="rId12"/>
    <p:sldId id="30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9061860-7500-4882-871C-C8676F4B6530}">
          <p14:sldIdLst>
            <p14:sldId id="256"/>
            <p14:sldId id="259"/>
            <p14:sldId id="258"/>
            <p14:sldId id="283"/>
            <p14:sldId id="264"/>
            <p14:sldId id="288"/>
            <p14:sldId id="289"/>
            <p14:sldId id="322"/>
            <p14:sldId id="323"/>
            <p14:sldId id="324"/>
            <p14:sldId id="306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0214" autoAdjust="0"/>
  </p:normalViewPr>
  <p:slideViewPr>
    <p:cSldViewPr>
      <p:cViewPr varScale="1">
        <p:scale>
          <a:sx n="66" d="100"/>
          <a:sy n="66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esktop\IITA%20GR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esktop\IITA%20GR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esktop\Onfarm%20mz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esktop\Cowpe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ocuments\LE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arry\Desktop\IITA%20Grap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Maize grain yield (kg/ha.) </a:t>
            </a:r>
          </a:p>
        </c:rich>
      </c:tx>
      <c:layout>
        <c:manualLayout>
          <c:xMode val="edge"/>
          <c:yMode val="edge"/>
          <c:x val="0.3883673469387755"/>
          <c:y val="6.52173913043478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4132653061224495E-2"/>
          <c:y val="0.14364910884754542"/>
          <c:w val="0.89717879465014994"/>
          <c:h val="0.762647268435001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Sheet1!$A$2:$A$4</c:f>
              <c:strCache>
                <c:ptCount val="3"/>
                <c:pt idx="0">
                  <c:v>erect</c:v>
                </c:pt>
                <c:pt idx="1">
                  <c:v>Spreading</c:v>
                </c:pt>
                <c:pt idx="2">
                  <c:v>No cowpea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2425</c:v>
                </c:pt>
                <c:pt idx="1">
                  <c:v>2808.3</c:v>
                </c:pt>
                <c:pt idx="2">
                  <c:v>3633.3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Sheet1!$A$2:$A$4</c:f>
              <c:strCache>
                <c:ptCount val="3"/>
                <c:pt idx="0">
                  <c:v>erect</c:v>
                </c:pt>
                <c:pt idx="1">
                  <c:v>Spreading</c:v>
                </c:pt>
                <c:pt idx="2">
                  <c:v>No cowpea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4604.3999999999996</c:v>
                </c:pt>
                <c:pt idx="1">
                  <c:v>4764.3999999999996</c:v>
                </c:pt>
                <c:pt idx="2">
                  <c:v>4906.7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3775360"/>
        <c:axId val="52769856"/>
      </c:barChart>
      <c:catAx>
        <c:axId val="253775360"/>
        <c:scaling>
          <c:orientation val="minMax"/>
        </c:scaling>
        <c:delete val="0"/>
        <c:axPos val="b"/>
        <c:majorTickMark val="out"/>
        <c:minorTickMark val="none"/>
        <c:tickLblPos val="nextTo"/>
        <c:crossAx val="52769856"/>
        <c:crosses val="autoZero"/>
        <c:auto val="1"/>
        <c:lblAlgn val="ctr"/>
        <c:lblOffset val="100"/>
        <c:noMultiLvlLbl val="0"/>
      </c:catAx>
      <c:valAx>
        <c:axId val="5276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3775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variety yield (kg/ha.)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1356783919598"/>
          <c:y val="2.1866078436015509E-2"/>
          <c:w val="0.6832151759924483"/>
          <c:h val="0.824436886786235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Sheet1!$A$22:$A$25</c:f>
              <c:strCache>
                <c:ptCount val="4"/>
                <c:pt idx="0">
                  <c:v>Mamaba</c:v>
                </c:pt>
                <c:pt idx="1">
                  <c:v>Etubi</c:v>
                </c:pt>
                <c:pt idx="2">
                  <c:v>Obatampa </c:v>
                </c:pt>
                <c:pt idx="3">
                  <c:v>Pan 53</c:v>
                </c:pt>
              </c:strCache>
            </c:strRef>
          </c:cat>
          <c:val>
            <c:numRef>
              <c:f>Sheet1!$B$22:$B$25</c:f>
              <c:numCache>
                <c:formatCode>General</c:formatCode>
                <c:ptCount val="4"/>
                <c:pt idx="0">
                  <c:v>2100</c:v>
                </c:pt>
                <c:pt idx="1">
                  <c:v>2133.3000000000002</c:v>
                </c:pt>
                <c:pt idx="2">
                  <c:v>2966.7</c:v>
                </c:pt>
                <c:pt idx="3">
                  <c:v>4622.2</c:v>
                </c:pt>
              </c:numCache>
            </c:numRef>
          </c:val>
        </c:ser>
        <c:ser>
          <c:idx val="1"/>
          <c:order val="1"/>
          <c:tx>
            <c:strRef>
              <c:f>Sheet1!$C$21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Sheet1!$A$22:$A$25</c:f>
              <c:strCache>
                <c:ptCount val="4"/>
                <c:pt idx="0">
                  <c:v>Mamaba</c:v>
                </c:pt>
                <c:pt idx="1">
                  <c:v>Etubi</c:v>
                </c:pt>
                <c:pt idx="2">
                  <c:v>Obatampa </c:v>
                </c:pt>
                <c:pt idx="3">
                  <c:v>Pan 53</c:v>
                </c:pt>
              </c:strCache>
            </c:strRef>
          </c:cat>
          <c:val>
            <c:numRef>
              <c:f>Sheet1!$C$22:$C$25</c:f>
              <c:numCache>
                <c:formatCode>General</c:formatCode>
                <c:ptCount val="4"/>
                <c:pt idx="0">
                  <c:v>4029.6</c:v>
                </c:pt>
                <c:pt idx="1">
                  <c:v>4349.6000000000004</c:v>
                </c:pt>
                <c:pt idx="2">
                  <c:v>4894.8</c:v>
                </c:pt>
                <c:pt idx="3">
                  <c:v>5760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737280"/>
        <c:axId val="52772160"/>
      </c:barChart>
      <c:catAx>
        <c:axId val="256737280"/>
        <c:scaling>
          <c:orientation val="minMax"/>
        </c:scaling>
        <c:delete val="0"/>
        <c:axPos val="b"/>
        <c:majorTickMark val="out"/>
        <c:minorTickMark val="none"/>
        <c:tickLblPos val="nextTo"/>
        <c:crossAx val="52772160"/>
        <c:crosses val="autoZero"/>
        <c:auto val="1"/>
        <c:lblAlgn val="ctr"/>
        <c:lblOffset val="100"/>
        <c:noMultiLvlLbl val="0"/>
      </c:catAx>
      <c:valAx>
        <c:axId val="52772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6737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Figure 2. Maize grain yield </a:t>
            </a:r>
          </a:p>
        </c:rich>
      </c:tx>
      <c:layout>
        <c:manualLayout>
          <c:xMode val="edge"/>
          <c:yMode val="edge"/>
          <c:x val="0.12727218667979001"/>
          <c:y val="1.75438596491228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8802206364829397"/>
          <c:y val="0.13028799809114769"/>
          <c:w val="0.5866248359580053"/>
          <c:h val="0.7311059413027917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Sheet1!$A$2:$A$13</c:f>
              <c:strCache>
                <c:ptCount val="12"/>
                <c:pt idx="0">
                  <c:v>Erect.CP/Mamaba</c:v>
                </c:pt>
                <c:pt idx="1">
                  <c:v>Spread.CP/Mamaba</c:v>
                </c:pt>
                <c:pt idx="2">
                  <c:v>Erect.CP/Obatampa</c:v>
                </c:pt>
                <c:pt idx="3">
                  <c:v>Sole Mamaba</c:v>
                </c:pt>
                <c:pt idx="4">
                  <c:v>Erect.CP/Etubi</c:v>
                </c:pt>
                <c:pt idx="5">
                  <c:v>Spread.CP/Etubi</c:v>
                </c:pt>
                <c:pt idx="6">
                  <c:v>Spread.CP/Obatampa</c:v>
                </c:pt>
                <c:pt idx="7">
                  <c:v>Sole Etubi</c:v>
                </c:pt>
                <c:pt idx="8">
                  <c:v>Sole Obatampa</c:v>
                </c:pt>
                <c:pt idx="9">
                  <c:v>Erect.CP/Pan 53</c:v>
                </c:pt>
                <c:pt idx="10">
                  <c:v>Spread.CP/Pan 53</c:v>
                </c:pt>
                <c:pt idx="11">
                  <c:v>Sole Pan 53</c:v>
                </c:pt>
              </c:strCache>
            </c:strRef>
          </c:cat>
          <c:val>
            <c:numRef>
              <c:f>Sheet1!$B$2:$B$13</c:f>
              <c:numCache>
                <c:formatCode>#,##0</c:formatCode>
                <c:ptCount val="12"/>
                <c:pt idx="0">
                  <c:v>1660.4</c:v>
                </c:pt>
                <c:pt idx="1">
                  <c:v>1834.4</c:v>
                </c:pt>
                <c:pt idx="2">
                  <c:v>2006.8</c:v>
                </c:pt>
                <c:pt idx="3">
                  <c:v>2026.6</c:v>
                </c:pt>
                <c:pt idx="4">
                  <c:v>2046.9</c:v>
                </c:pt>
                <c:pt idx="5">
                  <c:v>2148.1</c:v>
                </c:pt>
                <c:pt idx="6">
                  <c:v>2170.1999999999998</c:v>
                </c:pt>
                <c:pt idx="7">
                  <c:v>2274.5</c:v>
                </c:pt>
                <c:pt idx="8">
                  <c:v>2403.6</c:v>
                </c:pt>
                <c:pt idx="9">
                  <c:v>2814.8</c:v>
                </c:pt>
                <c:pt idx="10">
                  <c:v>2863.4</c:v>
                </c:pt>
                <c:pt idx="11">
                  <c:v>3235.9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Sheet1!$A$2:$A$13</c:f>
              <c:strCache>
                <c:ptCount val="12"/>
                <c:pt idx="0">
                  <c:v>Erect.CP/Mamaba</c:v>
                </c:pt>
                <c:pt idx="1">
                  <c:v>Spread.CP/Mamaba</c:v>
                </c:pt>
                <c:pt idx="2">
                  <c:v>Erect.CP/Obatampa</c:v>
                </c:pt>
                <c:pt idx="3">
                  <c:v>Sole Mamaba</c:v>
                </c:pt>
                <c:pt idx="4">
                  <c:v>Erect.CP/Etubi</c:v>
                </c:pt>
                <c:pt idx="5">
                  <c:v>Spread.CP/Etubi</c:v>
                </c:pt>
                <c:pt idx="6">
                  <c:v>Spread.CP/Obatampa</c:v>
                </c:pt>
                <c:pt idx="7">
                  <c:v>Sole Etubi</c:v>
                </c:pt>
                <c:pt idx="8">
                  <c:v>Sole Obatampa</c:v>
                </c:pt>
                <c:pt idx="9">
                  <c:v>Erect.CP/Pan 53</c:v>
                </c:pt>
                <c:pt idx="10">
                  <c:v>Spread.CP/Pan 53</c:v>
                </c:pt>
                <c:pt idx="11">
                  <c:v>Sole Pan 53</c:v>
                </c:pt>
              </c:strCache>
            </c:strRef>
          </c:cat>
          <c:val>
            <c:numRef>
              <c:f>Sheet1!$C$2:$C$13</c:f>
              <c:numCache>
                <c:formatCode>#,##0</c:formatCode>
                <c:ptCount val="12"/>
                <c:pt idx="0">
                  <c:v>1049.0999999999999</c:v>
                </c:pt>
                <c:pt idx="1">
                  <c:v>1361.4</c:v>
                </c:pt>
                <c:pt idx="2">
                  <c:v>1560.3</c:v>
                </c:pt>
                <c:pt idx="3">
                  <c:v>1526</c:v>
                </c:pt>
                <c:pt idx="4">
                  <c:v>1421.9</c:v>
                </c:pt>
                <c:pt idx="5">
                  <c:v>1621.1</c:v>
                </c:pt>
                <c:pt idx="6">
                  <c:v>1695.2</c:v>
                </c:pt>
                <c:pt idx="7">
                  <c:v>1774.6</c:v>
                </c:pt>
                <c:pt idx="8">
                  <c:v>1878.6</c:v>
                </c:pt>
                <c:pt idx="9">
                  <c:v>2314.8000000000002</c:v>
                </c:pt>
                <c:pt idx="10">
                  <c:v>2368.4</c:v>
                </c:pt>
                <c:pt idx="11">
                  <c:v>2736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774656"/>
        <c:axId val="53528256"/>
      </c:barChart>
      <c:catAx>
        <c:axId val="256774656"/>
        <c:scaling>
          <c:orientation val="minMax"/>
        </c:scaling>
        <c:delete val="0"/>
        <c:axPos val="l"/>
        <c:majorTickMark val="out"/>
        <c:minorTickMark val="none"/>
        <c:tickLblPos val="nextTo"/>
        <c:crossAx val="53528256"/>
        <c:crosses val="autoZero"/>
        <c:auto val="1"/>
        <c:lblAlgn val="ctr"/>
        <c:lblOffset val="100"/>
        <c:noMultiLvlLbl val="0"/>
      </c:catAx>
      <c:valAx>
        <c:axId val="5352825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kg/ha.</a:t>
                </a:r>
              </a:p>
            </c:rich>
          </c:tx>
          <c:layout>
            <c:manualLayout>
              <c:xMode val="edge"/>
              <c:yMode val="edge"/>
              <c:x val="0.53352198162729658"/>
              <c:y val="0.91472740249574058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crossAx val="256774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Cowpea grain yield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Sheet1!$A$2:$A$11</c:f>
              <c:strCache>
                <c:ptCount val="10"/>
                <c:pt idx="0">
                  <c:v>Spread.CP/Pan 53</c:v>
                </c:pt>
                <c:pt idx="1">
                  <c:v>Erect.CP/Pan 53</c:v>
                </c:pt>
                <c:pt idx="2">
                  <c:v>Spread.CP/Etubi</c:v>
                </c:pt>
                <c:pt idx="3">
                  <c:v>Erect.CP/Etubi</c:v>
                </c:pt>
                <c:pt idx="4">
                  <c:v>Erect.CP/Obatampa</c:v>
                </c:pt>
                <c:pt idx="5">
                  <c:v>Spread.CP/Obatampa</c:v>
                </c:pt>
                <c:pt idx="6">
                  <c:v>Spread.CP/Mamaba</c:v>
                </c:pt>
                <c:pt idx="7">
                  <c:v>Erect.CP/Mamaba</c:v>
                </c:pt>
                <c:pt idx="8">
                  <c:v>Sole Spread.CP</c:v>
                </c:pt>
                <c:pt idx="9">
                  <c:v>Sole Erect. CP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210</c:v>
                </c:pt>
                <c:pt idx="1">
                  <c:v>211.5</c:v>
                </c:pt>
                <c:pt idx="2">
                  <c:v>225.25</c:v>
                </c:pt>
                <c:pt idx="3">
                  <c:v>237.75</c:v>
                </c:pt>
                <c:pt idx="4">
                  <c:v>248</c:v>
                </c:pt>
                <c:pt idx="5">
                  <c:v>258.5</c:v>
                </c:pt>
                <c:pt idx="6">
                  <c:v>262.5</c:v>
                </c:pt>
                <c:pt idx="7">
                  <c:v>296.25</c:v>
                </c:pt>
                <c:pt idx="8">
                  <c:v>398.73</c:v>
                </c:pt>
                <c:pt idx="9">
                  <c:v>481.48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Sheet1!$A$2:$A$11</c:f>
              <c:strCache>
                <c:ptCount val="10"/>
                <c:pt idx="0">
                  <c:v>Spread.CP/Pan 53</c:v>
                </c:pt>
                <c:pt idx="1">
                  <c:v>Erect.CP/Pan 53</c:v>
                </c:pt>
                <c:pt idx="2">
                  <c:v>Spread.CP/Etubi</c:v>
                </c:pt>
                <c:pt idx="3">
                  <c:v>Erect.CP/Etubi</c:v>
                </c:pt>
                <c:pt idx="4">
                  <c:v>Erect.CP/Obatampa</c:v>
                </c:pt>
                <c:pt idx="5">
                  <c:v>Spread.CP/Obatampa</c:v>
                </c:pt>
                <c:pt idx="6">
                  <c:v>Spread.CP/Mamaba</c:v>
                </c:pt>
                <c:pt idx="7">
                  <c:v>Erect.CP/Mamaba</c:v>
                </c:pt>
                <c:pt idx="8">
                  <c:v>Sole Spread.CP</c:v>
                </c:pt>
                <c:pt idx="9">
                  <c:v>Sole Erect. CP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260.08</c:v>
                </c:pt>
                <c:pt idx="1">
                  <c:v>261.83999999999997</c:v>
                </c:pt>
                <c:pt idx="2">
                  <c:v>272.83</c:v>
                </c:pt>
                <c:pt idx="3">
                  <c:v>282.89999999999998</c:v>
                </c:pt>
                <c:pt idx="4">
                  <c:v>298.16000000000003</c:v>
                </c:pt>
                <c:pt idx="5">
                  <c:v>311.13</c:v>
                </c:pt>
                <c:pt idx="6">
                  <c:v>315.32</c:v>
                </c:pt>
                <c:pt idx="7">
                  <c:v>343.87</c:v>
                </c:pt>
                <c:pt idx="8">
                  <c:v>414.63</c:v>
                </c:pt>
                <c:pt idx="9">
                  <c:v>499.23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775168"/>
        <c:axId val="53529984"/>
      </c:barChart>
      <c:catAx>
        <c:axId val="256775168"/>
        <c:scaling>
          <c:orientation val="minMax"/>
        </c:scaling>
        <c:delete val="0"/>
        <c:axPos val="l"/>
        <c:majorTickMark val="out"/>
        <c:minorTickMark val="none"/>
        <c:tickLblPos val="nextTo"/>
        <c:crossAx val="53529984"/>
        <c:crosses val="autoZero"/>
        <c:auto val="1"/>
        <c:lblAlgn val="ctr"/>
        <c:lblOffset val="100"/>
        <c:noMultiLvlLbl val="0"/>
      </c:catAx>
      <c:valAx>
        <c:axId val="5352998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kg/ha.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67751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LER</a:t>
            </a:r>
          </a:p>
        </c:rich>
      </c:tx>
      <c:layout>
        <c:manualLayout>
          <c:xMode val="edge"/>
          <c:yMode val="edge"/>
          <c:x val="0.44316867420532724"/>
          <c:y val="0"/>
        </c:manualLayout>
      </c:layout>
      <c:overlay val="1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Sheet1!$C$11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Sheet1!$B$12:$B$19</c:f>
              <c:strCache>
                <c:ptCount val="8"/>
                <c:pt idx="0">
                  <c:v>E.CP/Pan 53</c:v>
                </c:pt>
                <c:pt idx="1">
                  <c:v>E.CP/Obatampa</c:v>
                </c:pt>
                <c:pt idx="2">
                  <c:v>E.CP/Etubi</c:v>
                </c:pt>
                <c:pt idx="3">
                  <c:v>S.CP/Pan 53</c:v>
                </c:pt>
                <c:pt idx="4">
                  <c:v>E.CP/Mamaba</c:v>
                </c:pt>
                <c:pt idx="5">
                  <c:v>S.CP/Etubi</c:v>
                </c:pt>
                <c:pt idx="6">
                  <c:v>S.CP/Obatampa</c:v>
                </c:pt>
                <c:pt idx="7">
                  <c:v>S.CP/Mamaba</c:v>
                </c:pt>
              </c:strCache>
            </c:strRef>
          </c:cat>
          <c:val>
            <c:numRef>
              <c:f>Sheet1!$C$12:$C$19</c:f>
              <c:numCache>
                <c:formatCode>General</c:formatCode>
                <c:ptCount val="8"/>
                <c:pt idx="0">
                  <c:v>1.31</c:v>
                </c:pt>
                <c:pt idx="1">
                  <c:v>1.35</c:v>
                </c:pt>
                <c:pt idx="2">
                  <c:v>1.4</c:v>
                </c:pt>
                <c:pt idx="3">
                  <c:v>1.41</c:v>
                </c:pt>
                <c:pt idx="4">
                  <c:v>1.43</c:v>
                </c:pt>
                <c:pt idx="5">
                  <c:v>1.51</c:v>
                </c:pt>
                <c:pt idx="6">
                  <c:v>1.55</c:v>
                </c:pt>
                <c:pt idx="7">
                  <c:v>1.57</c:v>
                </c:pt>
              </c:numCache>
            </c:numRef>
          </c:val>
        </c:ser>
        <c:ser>
          <c:idx val="1"/>
          <c:order val="1"/>
          <c:tx>
            <c:strRef>
              <c:f>Sheet1!$D$11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Sheet1!$B$12:$B$19</c:f>
              <c:strCache>
                <c:ptCount val="8"/>
                <c:pt idx="0">
                  <c:v>E.CP/Pan 53</c:v>
                </c:pt>
                <c:pt idx="1">
                  <c:v>E.CP/Obatampa</c:v>
                </c:pt>
                <c:pt idx="2">
                  <c:v>E.CP/Etubi</c:v>
                </c:pt>
                <c:pt idx="3">
                  <c:v>S.CP/Pan 53</c:v>
                </c:pt>
                <c:pt idx="4">
                  <c:v>E.CP/Mamaba</c:v>
                </c:pt>
                <c:pt idx="5">
                  <c:v>S.CP/Etubi</c:v>
                </c:pt>
                <c:pt idx="6">
                  <c:v>S.CP/Obatampa</c:v>
                </c:pt>
                <c:pt idx="7">
                  <c:v>S.CP/Mamaba</c:v>
                </c:pt>
              </c:strCache>
            </c:strRef>
          </c:cat>
          <c:val>
            <c:numRef>
              <c:f>Sheet1!$D$12:$D$19</c:f>
              <c:numCache>
                <c:formatCode>General</c:formatCode>
                <c:ptCount val="8"/>
                <c:pt idx="0">
                  <c:v>1.35</c:v>
                </c:pt>
                <c:pt idx="1">
                  <c:v>1.34</c:v>
                </c:pt>
                <c:pt idx="2">
                  <c:v>1.35</c:v>
                </c:pt>
                <c:pt idx="3">
                  <c:v>1.5</c:v>
                </c:pt>
                <c:pt idx="4">
                  <c:v>1.39</c:v>
                </c:pt>
                <c:pt idx="5">
                  <c:v>1.29</c:v>
                </c:pt>
                <c:pt idx="6">
                  <c:v>1.57</c:v>
                </c:pt>
                <c:pt idx="7">
                  <c:v>1.49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571008"/>
        <c:axId val="53531712"/>
      </c:barChart>
      <c:catAx>
        <c:axId val="334571008"/>
        <c:scaling>
          <c:orientation val="minMax"/>
        </c:scaling>
        <c:delete val="0"/>
        <c:axPos val="l"/>
        <c:majorTickMark val="out"/>
        <c:minorTickMark val="none"/>
        <c:tickLblPos val="nextTo"/>
        <c:crossAx val="53531712"/>
        <c:crosses val="autoZero"/>
        <c:auto val="1"/>
        <c:lblAlgn val="ctr"/>
        <c:lblOffset val="100"/>
        <c:noMultiLvlLbl val="0"/>
      </c:catAx>
      <c:valAx>
        <c:axId val="535317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34571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dirty="0" smtClean="0"/>
              <a:t>BCR</a:t>
            </a:r>
            <a:endParaRPr lang="en-US" sz="1600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Sheet1!$B$21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Sheet1!$A$22:$A$35</c:f>
              <c:strCache>
                <c:ptCount val="14"/>
                <c:pt idx="0">
                  <c:v>Sole Mamaba</c:v>
                </c:pt>
                <c:pt idx="1">
                  <c:v>Erect CP/Mamaba</c:v>
                </c:pt>
                <c:pt idx="2">
                  <c:v>Spread.CP/Mamaba</c:v>
                </c:pt>
                <c:pt idx="3">
                  <c:v>Sole Etubi</c:v>
                </c:pt>
                <c:pt idx="4">
                  <c:v>Erect CP/Etubi</c:v>
                </c:pt>
                <c:pt idx="5">
                  <c:v>Spread.CP/Etubi</c:v>
                </c:pt>
                <c:pt idx="6">
                  <c:v>Erect.CP/Obatampa</c:v>
                </c:pt>
                <c:pt idx="7">
                  <c:v>Erect CP/Pan 53</c:v>
                </c:pt>
                <c:pt idx="8">
                  <c:v>Sole Obatampa</c:v>
                </c:pt>
                <c:pt idx="9">
                  <c:v>Spread.CP/Pan 53</c:v>
                </c:pt>
                <c:pt idx="10">
                  <c:v>Spd.CP/Obatampa</c:v>
                </c:pt>
                <c:pt idx="11">
                  <c:v>Sole Pan 53</c:v>
                </c:pt>
                <c:pt idx="12">
                  <c:v>Sole Spd CP</c:v>
                </c:pt>
                <c:pt idx="13">
                  <c:v>Sole Erect CP</c:v>
                </c:pt>
              </c:strCache>
            </c:strRef>
          </c:cat>
          <c:val>
            <c:numRef>
              <c:f>Sheet1!$B$22:$B$35</c:f>
              <c:numCache>
                <c:formatCode>General</c:formatCode>
                <c:ptCount val="14"/>
                <c:pt idx="0">
                  <c:v>1</c:v>
                </c:pt>
                <c:pt idx="1">
                  <c:v>1.1299999999999999</c:v>
                </c:pt>
                <c:pt idx="2">
                  <c:v>1.2</c:v>
                </c:pt>
                <c:pt idx="3">
                  <c:v>1.24</c:v>
                </c:pt>
                <c:pt idx="4">
                  <c:v>1.28</c:v>
                </c:pt>
                <c:pt idx="5">
                  <c:v>1.35</c:v>
                </c:pt>
                <c:pt idx="6">
                  <c:v>1.41</c:v>
                </c:pt>
                <c:pt idx="7">
                  <c:v>1.51</c:v>
                </c:pt>
                <c:pt idx="8">
                  <c:v>1.54</c:v>
                </c:pt>
                <c:pt idx="9">
                  <c:v>1.56</c:v>
                </c:pt>
                <c:pt idx="10">
                  <c:v>1.6</c:v>
                </c:pt>
                <c:pt idx="11">
                  <c:v>1.76</c:v>
                </c:pt>
                <c:pt idx="12">
                  <c:v>5.08</c:v>
                </c:pt>
                <c:pt idx="13">
                  <c:v>5.9</c:v>
                </c:pt>
              </c:numCache>
            </c:numRef>
          </c:val>
        </c:ser>
        <c:ser>
          <c:idx val="1"/>
          <c:order val="1"/>
          <c:tx>
            <c:strRef>
              <c:f>Sheet1!$C$21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errBars>
            <c:errBarType val="both"/>
            <c:errValType val="percentage"/>
            <c:noEndCap val="0"/>
            <c:val val="5"/>
          </c:errBars>
          <c:cat>
            <c:strRef>
              <c:f>Sheet1!$A$22:$A$35</c:f>
              <c:strCache>
                <c:ptCount val="14"/>
                <c:pt idx="0">
                  <c:v>Sole Mamaba</c:v>
                </c:pt>
                <c:pt idx="1">
                  <c:v>Erect CP/Mamaba</c:v>
                </c:pt>
                <c:pt idx="2">
                  <c:v>Spread.CP/Mamaba</c:v>
                </c:pt>
                <c:pt idx="3">
                  <c:v>Sole Etubi</c:v>
                </c:pt>
                <c:pt idx="4">
                  <c:v>Erect CP/Etubi</c:v>
                </c:pt>
                <c:pt idx="5">
                  <c:v>Spread.CP/Etubi</c:v>
                </c:pt>
                <c:pt idx="6">
                  <c:v>Erect.CP/Obatampa</c:v>
                </c:pt>
                <c:pt idx="7">
                  <c:v>Erect CP/Pan 53</c:v>
                </c:pt>
                <c:pt idx="8">
                  <c:v>Sole Obatampa</c:v>
                </c:pt>
                <c:pt idx="9">
                  <c:v>Spread.CP/Pan 53</c:v>
                </c:pt>
                <c:pt idx="10">
                  <c:v>Spd.CP/Obatampa</c:v>
                </c:pt>
                <c:pt idx="11">
                  <c:v>Sole Pan 53</c:v>
                </c:pt>
                <c:pt idx="12">
                  <c:v>Sole Spd CP</c:v>
                </c:pt>
                <c:pt idx="13">
                  <c:v>Sole Erect CP</c:v>
                </c:pt>
              </c:strCache>
            </c:strRef>
          </c:cat>
          <c:val>
            <c:numRef>
              <c:f>Sheet1!$C$22:$C$35</c:f>
              <c:numCache>
                <c:formatCode>General</c:formatCode>
                <c:ptCount val="14"/>
                <c:pt idx="0">
                  <c:v>0.55000000000000004</c:v>
                </c:pt>
                <c:pt idx="1">
                  <c:v>0.77</c:v>
                </c:pt>
                <c:pt idx="2">
                  <c:v>0.96</c:v>
                </c:pt>
                <c:pt idx="3">
                  <c:v>0.77</c:v>
                </c:pt>
                <c:pt idx="4">
                  <c:v>0.91</c:v>
                </c:pt>
                <c:pt idx="5">
                  <c:v>1.06</c:v>
                </c:pt>
                <c:pt idx="6">
                  <c:v>1.18</c:v>
                </c:pt>
                <c:pt idx="7">
                  <c:v>1.28</c:v>
                </c:pt>
                <c:pt idx="8">
                  <c:v>1</c:v>
                </c:pt>
                <c:pt idx="9">
                  <c:v>1.34</c:v>
                </c:pt>
                <c:pt idx="10">
                  <c:v>1.35</c:v>
                </c:pt>
                <c:pt idx="11">
                  <c:v>1.36</c:v>
                </c:pt>
                <c:pt idx="12">
                  <c:v>5.27</c:v>
                </c:pt>
                <c:pt idx="13">
                  <c:v>6.18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571520"/>
        <c:axId val="53533440"/>
      </c:barChart>
      <c:catAx>
        <c:axId val="334571520"/>
        <c:scaling>
          <c:orientation val="minMax"/>
        </c:scaling>
        <c:delete val="0"/>
        <c:axPos val="l"/>
        <c:majorTickMark val="out"/>
        <c:minorTickMark val="none"/>
        <c:tickLblPos val="nextTo"/>
        <c:crossAx val="53533440"/>
        <c:crosses val="autoZero"/>
        <c:auto val="1"/>
        <c:lblAlgn val="ctr"/>
        <c:lblOffset val="100"/>
        <c:noMultiLvlLbl val="0"/>
      </c:catAx>
      <c:valAx>
        <c:axId val="535334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345715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48A73-4F60-4023-B239-A352FF949977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D1B74-47E2-411C-B384-513ED30536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9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1B74-47E2-411C-B384-513ED305365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87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D1B74-47E2-411C-B384-513ED305365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18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870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870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870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70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70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AD19271-D0D9-4224-A03A-AD1BC7BE4C00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70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870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BF2605-7A31-4BB1-9594-DCC2D43D6930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5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6865D-1E57-4A04-8D27-819B938942CC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0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24B7056-416C-4CFC-9079-ECBACDADBB23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1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67CC6-7F2C-45FE-B81C-8B5581AF6856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D0E1EC-F4A4-470D-875D-829E7A1E5578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85CA4-DDAF-4E3C-93B3-D1FB6AED6C12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A9B427-1958-4E84-8237-7BD65BA3FB60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8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CCA4D1-3F58-421A-B5AC-5A4D4128C8EA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D1402-EA4A-41FB-BB3C-F4AE373340BC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1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822F91-3B2A-4096-810B-BE873C0FB8D7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0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69D078-A259-4713-A7C0-BEAE9148DF0B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5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860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60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21D6750-C39E-41F0-AD33-C00B28E2AC68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2C6541-4514-4F64-B3CC-15F0AC745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429000"/>
          </a:xfrm>
        </p:spPr>
        <p:txBody>
          <a:bodyPr/>
          <a:lstStyle/>
          <a:p>
            <a:pPr algn="ctr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EFFECT OF COWPEA GROWTH TYPES ON PRODUCTIVITY AND PROFITABILITY OF  HYBRID MAIZE</a:t>
            </a:r>
            <a:r>
              <a:rPr lang="en-GB" sz="2800" b="1" dirty="0" smtClean="0"/>
              <a:t>.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3600" b="1" dirty="0"/>
              <a:t> </a:t>
            </a:r>
            <a:r>
              <a:rPr lang="en-GB" sz="3600" dirty="0"/>
              <a:t/>
            </a:r>
            <a:br>
              <a:rPr lang="en-GB" sz="3600" dirty="0"/>
            </a:b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76600"/>
            <a:ext cx="9144000" cy="3581400"/>
          </a:xfrm>
        </p:spPr>
        <p:txBody>
          <a:bodyPr/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ABDULAI HARUNA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CSIR/SARI- GHANA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Africa RISING West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Africa Review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Legacy Workshop 12-13 December 2016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Wingdings" pitchFamily="2" charset="2"/>
              <a:buChar char="q"/>
            </a:pPr>
            <a:endParaRPr lang="en-US" sz="3600" dirty="0"/>
          </a:p>
          <a:p>
            <a:pPr marL="457200" indent="-457200" algn="l">
              <a:buFont typeface="Wingdings" pitchFamily="2" charset="2"/>
              <a:buChar char="q"/>
            </a:pPr>
            <a:endParaRPr lang="en-US" sz="3600" dirty="0" smtClean="0"/>
          </a:p>
          <a:p>
            <a:pPr marL="457200" indent="-457200" algn="l">
              <a:buFont typeface="Wingdings" pitchFamily="2" charset="2"/>
              <a:buChar char="q"/>
            </a:pPr>
            <a:endParaRPr lang="en-US" sz="3600" dirty="0"/>
          </a:p>
          <a:p>
            <a:pPr marL="2971800" lvl="5" indent="-457200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57200" y="6248400"/>
            <a:ext cx="8305800" cy="457200"/>
          </a:xfrm>
        </p:spPr>
        <p:txBody>
          <a:bodyPr/>
          <a:lstStyle/>
          <a:p>
            <a:pPr algn="ctr"/>
            <a:fld id="{E42C6541-4514-4F64-B3CC-15F0AC7456B0}" type="slidenum">
              <a:rPr lang="en-US" smtClean="0"/>
              <a:pPr algn="ctr"/>
              <a:t>1</a:t>
            </a:fld>
            <a:endParaRPr lang="en-US" dirty="0"/>
          </a:p>
        </p:txBody>
      </p:sp>
      <p:pic>
        <p:nvPicPr>
          <p:cNvPr id="12" name="Picture 2" descr="C:\Users\Harun\Desktop\Exp pictures\DSC023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209800"/>
            <a:ext cx="22860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90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1828801"/>
            <a:ext cx="2285999" cy="14478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200400" y="2286000"/>
          <a:ext cx="8143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6" imgW="2381582" imgH="2409524" progId="">
                  <p:embed/>
                </p:oleObj>
              </mc:Choice>
              <mc:Fallback>
                <p:oleObj r:id="rId6" imgW="2381582" imgH="2409524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286000"/>
                        <a:ext cx="814388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321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LER</a:t>
            </a:r>
            <a:r>
              <a:rPr lang="en-US" dirty="0" smtClean="0"/>
              <a:t> &amp; BCR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97306611"/>
              </p:ext>
            </p:extLst>
          </p:nvPr>
        </p:nvGraphicFramePr>
        <p:xfrm>
          <a:off x="381000" y="1828800"/>
          <a:ext cx="4038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00193512"/>
              </p:ext>
            </p:extLst>
          </p:nvPr>
        </p:nvGraphicFramePr>
        <p:xfrm>
          <a:off x="4648200" y="1905000"/>
          <a:ext cx="4038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6961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17713"/>
            <a:ext cx="8802688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Small scale farmers can maximize yield when intercrop hybrid maize with either of the cowpea types.</a:t>
            </a:r>
          </a:p>
          <a:p>
            <a:pPr marL="0" indent="0">
              <a:buNone/>
            </a:pPr>
            <a:r>
              <a:rPr lang="en-US" sz="2800" dirty="0" smtClean="0"/>
              <a:t>With</a:t>
            </a:r>
            <a:r>
              <a:rPr lang="en-US" dirty="0" smtClean="0"/>
              <a:t> commercial producers </a:t>
            </a:r>
            <a:r>
              <a:rPr lang="en-US" dirty="0"/>
              <a:t>s</a:t>
            </a:r>
            <a:r>
              <a:rPr lang="en-US" dirty="0" smtClean="0"/>
              <a:t>ole cropping is advisable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7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pic>
        <p:nvPicPr>
          <p:cNvPr id="5" name="Picture 2" descr="C:\Users\Harun\Desktop\Exp pictures\DSC02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86200" y="6400800"/>
            <a:ext cx="838200" cy="457200"/>
          </a:xfrm>
        </p:spPr>
        <p:txBody>
          <a:bodyPr/>
          <a:lstStyle/>
          <a:p>
            <a:fld id="{E42C6541-4514-4F64-B3CC-15F0AC745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4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Presentation Outline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b="1" dirty="0" smtClean="0"/>
              <a:t>Introduction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Objectives 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Materials and Methods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Result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Conclusion</a:t>
            </a:r>
          </a:p>
          <a:p>
            <a:pPr marL="0" indent="0">
              <a:spcBef>
                <a:spcPts val="1200"/>
              </a:spcBef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52600" y="6243638"/>
            <a:ext cx="2590800" cy="457200"/>
          </a:xfrm>
        </p:spPr>
        <p:txBody>
          <a:bodyPr/>
          <a:lstStyle/>
          <a:p>
            <a:fld id="{E42C6541-4514-4F64-B3CC-15F0AC7456B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3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538287"/>
          </a:xfrm>
        </p:spPr>
        <p:txBody>
          <a:bodyPr/>
          <a:lstStyle/>
          <a:p>
            <a:r>
              <a:rPr lang="en-US" sz="4000" b="1" dirty="0" smtClean="0"/>
              <a:t>Introduction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GB" sz="2800" dirty="0" smtClean="0"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800" dirty="0" smtClean="0">
                <a:cs typeface="Times New Roman" pitchFamily="18" charset="0"/>
              </a:rPr>
              <a:t>The existence of mixed cropping particularly, legumes and cereals such as cowpea and maize among small scale farmers of W. Africa savannah has long been identified.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 </a:t>
            </a:r>
            <a:r>
              <a:rPr lang="en-US" sz="2800" dirty="0" smtClean="0"/>
              <a:t>52-60% of small scale </a:t>
            </a:r>
            <a:r>
              <a:rPr lang="en-US" sz="2800" dirty="0"/>
              <a:t>farmers in </a:t>
            </a:r>
            <a:r>
              <a:rPr lang="en-US" sz="2800" dirty="0" smtClean="0"/>
              <a:t>N. </a:t>
            </a:r>
            <a:r>
              <a:rPr lang="en-US" sz="2800" dirty="0"/>
              <a:t>Ghana are involved in intercropping </a:t>
            </a:r>
            <a:r>
              <a:rPr lang="en-US" sz="2800" dirty="0" smtClean="0"/>
              <a:t>using OPV. </a:t>
            </a:r>
            <a:r>
              <a:rPr lang="en-US" sz="2800" dirty="0"/>
              <a:t>(MOFA, </a:t>
            </a:r>
            <a:r>
              <a:rPr lang="en-US" sz="2800" dirty="0" smtClean="0"/>
              <a:t>2010)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cs typeface="Times New Roman" pitchFamily="18" charset="0"/>
              </a:rPr>
              <a:t>                                      </a:t>
            </a:r>
            <a:endParaRPr lang="en-GB" sz="1400" dirty="0" smtClean="0"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GB" sz="2800" dirty="0" smtClean="0"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800" dirty="0" smtClean="0">
              <a:cs typeface="Times New Roman" pitchFamily="18" charset="0"/>
            </a:endParaRPr>
          </a:p>
          <a:p>
            <a:pPr marL="0" indent="0">
              <a:buNone/>
            </a:pPr>
            <a:endParaRPr lang="en-GB" sz="2800" dirty="0" smtClean="0">
              <a:latin typeface="Algerian" pitchFamily="82" charset="0"/>
            </a:endParaRPr>
          </a:p>
          <a:p>
            <a:endParaRPr lang="en-GB" sz="2800" dirty="0" smtClean="0"/>
          </a:p>
          <a:p>
            <a:endParaRPr lang="en-GB" sz="2800" dirty="0"/>
          </a:p>
        </p:txBody>
      </p:sp>
      <p:pic>
        <p:nvPicPr>
          <p:cNvPr id="2050" name="Picture 2" descr="C:\Users\Harun\Desktop\Exp pictures\DSC023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352800" cy="220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6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/>
              <a:t>Introd</a:t>
            </a:r>
            <a:r>
              <a:rPr lang="en-US" b="1" dirty="0" smtClean="0"/>
              <a:t>. cont.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17713"/>
            <a:ext cx="9296400" cy="4916488"/>
          </a:xfrm>
        </p:spPr>
        <p:txBody>
          <a:bodyPr/>
          <a:lstStyle/>
          <a:p>
            <a:r>
              <a:rPr lang="en-US" dirty="0" smtClean="0"/>
              <a:t>Introduction of hybrid maize which is associated  with sole cropping is </a:t>
            </a:r>
            <a:r>
              <a:rPr lang="en-US" dirty="0"/>
              <a:t>a challenge in </a:t>
            </a:r>
            <a:r>
              <a:rPr lang="en-US" sz="2800" dirty="0"/>
              <a:t>terms</a:t>
            </a:r>
            <a:r>
              <a:rPr lang="en-US" dirty="0"/>
              <a:t> of intercropping to small scale </a:t>
            </a:r>
            <a:r>
              <a:rPr lang="en-US" dirty="0" smtClean="0"/>
              <a:t>farmers.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The main </a:t>
            </a:r>
            <a:r>
              <a:rPr lang="en-US" dirty="0" smtClean="0"/>
              <a:t>objective was to determine cowpea  effects on productivity and profitability of hybrid maize as an intercrop.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098" name="Picture 2" descr="C:\Users\Harun\Desktop\Exp pictures\DSC023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74613"/>
            <a:ext cx="3100388" cy="167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9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3"/>
            <a:ext cx="8105775" cy="1309687"/>
          </a:xfrm>
        </p:spPr>
        <p:txBody>
          <a:bodyPr/>
          <a:lstStyle/>
          <a:p>
            <a:r>
              <a:rPr lang="en-US" sz="4000" b="1" dirty="0" smtClean="0"/>
              <a:t>Material</a:t>
            </a:r>
            <a:r>
              <a:rPr lang="en-US" sz="5400" b="1" dirty="0" smtClean="0"/>
              <a:t> and </a:t>
            </a:r>
            <a:r>
              <a:rPr lang="en-US" sz="4000" b="1" dirty="0" smtClean="0"/>
              <a:t>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3733800"/>
          </a:xfrm>
        </p:spPr>
        <p:txBody>
          <a:bodyPr/>
          <a:lstStyle/>
          <a:p>
            <a:r>
              <a:rPr lang="en-GB" sz="2800" b="1" dirty="0" smtClean="0"/>
              <a:t>Experimental sites</a:t>
            </a:r>
            <a:r>
              <a:rPr lang="en-GB" sz="2800" dirty="0" smtClean="0"/>
              <a:t>: </a:t>
            </a:r>
          </a:p>
          <a:p>
            <a:r>
              <a:rPr lang="en-GB" sz="2800" dirty="0" smtClean="0"/>
              <a:t>CSIR/SARI- Experimental fields</a:t>
            </a:r>
          </a:p>
          <a:p>
            <a:r>
              <a:rPr lang="en-GB" sz="2800" dirty="0" smtClean="0"/>
              <a:t>On-farm, IITA </a:t>
            </a:r>
            <a:r>
              <a:rPr lang="en-US" sz="2800" dirty="0" smtClean="0"/>
              <a:t>intervention communities.</a:t>
            </a:r>
          </a:p>
          <a:p>
            <a:r>
              <a:rPr lang="en-US" sz="2800" dirty="0" smtClean="0"/>
              <a:t>Year : 2014 &amp; 15 seasons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9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Material and </a:t>
            </a:r>
            <a:r>
              <a:rPr lang="en-US" sz="4000" b="1" dirty="0" smtClean="0"/>
              <a:t>Methods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0483" cy="49530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/>
              <a:t>Experimental Design </a:t>
            </a:r>
            <a:r>
              <a:rPr lang="en-GB" sz="2800" b="1" dirty="0" smtClean="0"/>
              <a:t>&amp; treatments</a:t>
            </a:r>
          </a:p>
          <a:p>
            <a:pPr marL="0" indent="0">
              <a:buNone/>
            </a:pPr>
            <a:r>
              <a:rPr lang="en-GB" sz="2800" b="1" dirty="0" smtClean="0"/>
              <a:t>On-station</a:t>
            </a:r>
          </a:p>
          <a:p>
            <a:r>
              <a:rPr lang="en-GB" sz="2800" dirty="0" smtClean="0"/>
              <a:t>split </a:t>
            </a:r>
            <a:r>
              <a:rPr lang="en-GB" sz="2800" dirty="0"/>
              <a:t>plot </a:t>
            </a:r>
            <a:endParaRPr lang="en-GB" sz="2800" dirty="0" smtClean="0"/>
          </a:p>
          <a:p>
            <a:r>
              <a:rPr lang="en-GB" sz="2800" dirty="0"/>
              <a:t>4</a:t>
            </a:r>
            <a:r>
              <a:rPr lang="en-GB" sz="2800" dirty="0" smtClean="0"/>
              <a:t> replications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345878"/>
              </p:ext>
            </p:extLst>
          </p:nvPr>
        </p:nvGraphicFramePr>
        <p:xfrm>
          <a:off x="457200" y="4038600"/>
          <a:ext cx="7239000" cy="2819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9295"/>
                <a:gridCol w="3739705"/>
              </a:tblGrid>
              <a:tr h="5158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Main plot (cowpea)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Subplot (maize var.)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3035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err="1">
                          <a:solidFill>
                            <a:schemeClr val="tx1"/>
                          </a:solidFill>
                          <a:effectLst/>
                        </a:rPr>
                        <a:t>Songotra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</a:rPr>
                        <a:t> (erect)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err="1">
                          <a:solidFill>
                            <a:schemeClr val="tx1"/>
                          </a:solidFill>
                          <a:effectLst/>
                        </a:rPr>
                        <a:t>Sanzi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</a:rPr>
                        <a:t> (Spreading)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</a:rPr>
                        <a:t>No cowpea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Pan 53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Etubi</a:t>
                      </a:r>
                      <a:endParaRPr lang="en-US" sz="24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Mamaba</a:t>
                      </a:r>
                      <a:endParaRPr lang="en-US" sz="24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Obatampa</a:t>
                      </a:r>
                      <a:r>
                        <a:rPr lang="en-US" sz="2400" dirty="0">
                          <a:effectLst/>
                        </a:rPr>
                        <a:t> (OPV)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35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Material and Methods….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lvl="0"/>
            <a:endParaRPr lang="en-GB" dirty="0"/>
          </a:p>
          <a:p>
            <a:r>
              <a:rPr lang="en-GB" dirty="0" smtClean="0"/>
              <a:t>On-farm           RCBD </a:t>
            </a:r>
          </a:p>
          <a:p>
            <a:pPr lvl="0"/>
            <a:r>
              <a:rPr lang="en-GB" sz="2800" dirty="0" smtClean="0"/>
              <a:t>10</a:t>
            </a:r>
            <a:r>
              <a:rPr lang="en-GB" dirty="0" smtClean="0"/>
              <a:t> farmers          farmer/rep</a:t>
            </a:r>
          </a:p>
          <a:p>
            <a:pPr lvl="0"/>
            <a:r>
              <a:rPr lang="en-GB" dirty="0"/>
              <a:t>5 </a:t>
            </a:r>
            <a:r>
              <a:rPr lang="en-GB" dirty="0" err="1"/>
              <a:t>mz</a:t>
            </a:r>
            <a:r>
              <a:rPr lang="en-GB" dirty="0"/>
              <a:t>. var. / 2 cowpea t</a:t>
            </a:r>
            <a:r>
              <a:rPr lang="en-GB" dirty="0" smtClean="0"/>
              <a:t>ypes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Pan 53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Etubi</a:t>
            </a:r>
            <a:endParaRPr lang="en-US" dirty="0"/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Mamaba</a:t>
            </a:r>
            <a:endParaRPr lang="en-US" dirty="0"/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Obatampa</a:t>
            </a:r>
            <a:r>
              <a:rPr lang="en-US" dirty="0"/>
              <a:t> (OPV)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lvl="0"/>
            <a:endParaRPr lang="en-GB" dirty="0" smtClean="0"/>
          </a:p>
          <a:p>
            <a:pPr marL="0" lvl="0" indent="0">
              <a:buNone/>
            </a:pPr>
            <a:endParaRPr lang="en-GB" dirty="0" smtClean="0"/>
          </a:p>
          <a:p>
            <a:pPr lvl="0"/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 flipV="1">
            <a:off x="2057400" y="2614484"/>
            <a:ext cx="1130808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514600" y="3276600"/>
            <a:ext cx="990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4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Result</a:t>
            </a:r>
            <a:r>
              <a:rPr lang="en-GB" dirty="0" smtClean="0"/>
              <a:t> – </a:t>
            </a:r>
            <a:r>
              <a:rPr lang="en-GB" sz="4000" dirty="0" smtClean="0"/>
              <a:t>on-station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Figure </a:t>
            </a:r>
            <a:r>
              <a:rPr lang="en-US" dirty="0"/>
              <a:t>1. </a:t>
            </a:r>
            <a:r>
              <a:rPr lang="en-US" dirty="0" smtClean="0"/>
              <a:t>  Main plot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Subplot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531073"/>
              </p:ext>
            </p:extLst>
          </p:nvPr>
        </p:nvGraphicFramePr>
        <p:xfrm>
          <a:off x="304800" y="2209800"/>
          <a:ext cx="4419600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671779"/>
              </p:ext>
            </p:extLst>
          </p:nvPr>
        </p:nvGraphicFramePr>
        <p:xfrm>
          <a:off x="4800600" y="2971800"/>
          <a:ext cx="4422775" cy="350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39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Farmers </a:t>
            </a:r>
            <a:r>
              <a:rPr lang="en-US" sz="4000" dirty="0" smtClean="0"/>
              <a:t>yield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6541-4514-4F64-B3CC-15F0AC7456B0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268886"/>
              </p:ext>
            </p:extLst>
          </p:nvPr>
        </p:nvGraphicFramePr>
        <p:xfrm>
          <a:off x="152400" y="1905000"/>
          <a:ext cx="4876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0595740"/>
              </p:ext>
            </p:extLst>
          </p:nvPr>
        </p:nvGraphicFramePr>
        <p:xfrm>
          <a:off x="5108802" y="1828800"/>
          <a:ext cx="399891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8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3028</TotalTime>
  <Words>296</Words>
  <Application>Microsoft Office PowerPoint</Application>
  <PresentationFormat>On-screen Show (4:3)</PresentationFormat>
  <Paragraphs>103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Blends</vt:lpstr>
      <vt:lpstr>   EFFECT OF COWPEA GROWTH TYPES ON PRODUCTIVITY AND PROFITABILITY OF  HYBRID MAIZE.   </vt:lpstr>
      <vt:lpstr>Presentation Outline</vt:lpstr>
      <vt:lpstr>Introduction </vt:lpstr>
      <vt:lpstr>Introd. cont.</vt:lpstr>
      <vt:lpstr>Material and Methods</vt:lpstr>
      <vt:lpstr>Material and Methods</vt:lpstr>
      <vt:lpstr>Material and Methods….</vt:lpstr>
      <vt:lpstr>Result – on-station</vt:lpstr>
      <vt:lpstr>Farmers yield </vt:lpstr>
      <vt:lpstr>LER &amp; BCR</vt:lpstr>
      <vt:lpstr>Conclusion</vt:lpstr>
      <vt:lpstr>Thank you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Liberia</dc:title>
  <dc:creator>maciya</dc:creator>
  <cp:lastModifiedBy>Odhong, Jonathan (IITA)</cp:lastModifiedBy>
  <cp:revision>508</cp:revision>
  <dcterms:created xsi:type="dcterms:W3CDTF">2012-05-10T22:22:52Z</dcterms:created>
  <dcterms:modified xsi:type="dcterms:W3CDTF">2016-12-14T07:42:30Z</dcterms:modified>
</cp:coreProperties>
</file>